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8288000" cy="10287000"/>
  <p:notesSz cx="6858000" cy="9144000"/>
  <p:embeddedFontLst>
    <p:embeddedFont>
      <p:font typeface="Pretendard Bold"/>
      <p:bold r:id="rId47"/>
    </p:embeddedFont>
    <p:embeddedFont>
      <p:font typeface="Pretendard Regular"/>
      <p:regular r:id="rId48"/>
    </p:embeddedFont>
    <p:embeddedFont>
      <p:font typeface="Pretendard Medium"/>
      <p:bold r:id="rId49"/>
    </p:embeddedFont>
    <p:embeddedFont>
      <p:font typeface="Pretendard SemiBold"/>
      <p:bold r:id="rId50"/>
    </p:embeddedFont>
    <p:embeddedFont>
      <p:font typeface="Noto Sans CJK KR Regular"/>
      <p:regular r:id="rId51"/>
    </p:embeddedFont>
    <p:embeddedFont>
      <p:font typeface="NanumSquare Bold"/>
      <p:bold r:id="rId52"/>
    </p:embeddedFont>
    <p:embeddedFont>
      <p:font typeface="NanumSquare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fonts/font1.fntdata" Type="http://schemas.openxmlformats.org/officeDocument/2006/relationships/font"/><Relationship Id="rId48" Target="fonts/font2.fntdata" Type="http://schemas.openxmlformats.org/officeDocument/2006/relationships/font"/><Relationship Id="rId49" Target="fonts/font3.fntdata" Type="http://schemas.openxmlformats.org/officeDocument/2006/relationships/font"/><Relationship Id="rId5" Target="tableStyles.xml" Type="http://schemas.openxmlformats.org/officeDocument/2006/relationships/tableStyles"/><Relationship Id="rId50" Target="fonts/font4.fntdata" Type="http://schemas.openxmlformats.org/officeDocument/2006/relationships/font"/><Relationship Id="rId51" Target="fonts/font5.fntdata" Type="http://schemas.openxmlformats.org/officeDocument/2006/relationships/font"/><Relationship Id="rId52" Target="fonts/font6.fntdata" Type="http://schemas.openxmlformats.org/officeDocument/2006/relationships/font"/><Relationship Id="rId53" Target="fonts/font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1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48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1100" y="3784600"/>
            <a:ext cx="15938500" cy="186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600" b="false" i="false" u="none" strike="noStrike">
                <a:solidFill>
                  <a:srgbClr val="0063BA"/>
                </a:solidFill>
                <a:ea typeface="Pretendard Bold"/>
              </a:rPr>
              <a:t>학생</a:t>
            </a:r>
            <a:r>
              <a:rPr lang="en-US" sz="106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10600" b="false" i="false" u="none" strike="noStrike">
                <a:solidFill>
                  <a:srgbClr val="0063BA"/>
                </a:solidFill>
                <a:ea typeface="Pretendard Bold"/>
              </a:rPr>
              <a:t>학업</a:t>
            </a:r>
            <a:r>
              <a:rPr lang="en-US" sz="106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10600" b="false" i="false" u="none" strike="noStrike">
                <a:solidFill>
                  <a:srgbClr val="0063BA"/>
                </a:solidFill>
                <a:ea typeface="Pretendard Bold"/>
              </a:rPr>
              <a:t>중단</a:t>
            </a:r>
            <a:r>
              <a:rPr lang="en-US" sz="106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10600" b="false" i="false" u="none" strike="noStrike">
                <a:solidFill>
                  <a:srgbClr val="0063BA"/>
                </a:solidFill>
                <a:ea typeface="Pretendard Bold"/>
              </a:rPr>
              <a:t>예측</a:t>
            </a:r>
            <a:r>
              <a:rPr lang="en-US" sz="106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10600" b="false" i="false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106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10600" b="false" i="false" u="none" strike="noStrike">
                <a:solidFill>
                  <a:srgbClr val="0063BA"/>
                </a:solidFill>
                <a:ea typeface="Pretendard Bold"/>
              </a:rPr>
              <a:t>구현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37300" y="8763000"/>
            <a:ext cx="5664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빅데이터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8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 | 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김솔미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방희수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이수민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1206500"/>
            <a:ext cx="169037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9588500"/>
            <a:ext cx="169037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49300" y="850900"/>
            <a:ext cx="1447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2024.07.10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766300" y="3670300"/>
          <a:ext cx="3911600" cy="2933700"/>
        </p:xfrm>
        <a:graphic>
          <a:graphicData uri="http://schemas.openxmlformats.org/drawingml/2006/table">
            <a:tbl>
              <a:tblPr/>
              <a:tblGrid>
                <a:gridCol w="1955800"/>
                <a:gridCol w="1955800"/>
              </a:tblGrid>
              <a:tr h="977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Internal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1.0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7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CV </a:t>
                      </a:r>
                      <a:r>
                        <a:rPr lang="ko-KR" sz="24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평균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0.8597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7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Log Loss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0.3287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3479800"/>
            <a:ext cx="7315200" cy="6121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03.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6383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초기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모델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23900" y="1778000"/>
            <a:ext cx="7073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3. XGBClassifier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826000" y="3810000"/>
          <a:ext cx="8636000" cy="4978400"/>
        </p:xfrm>
        <a:graphic>
          <a:graphicData uri="http://schemas.openxmlformats.org/drawingml/2006/table">
            <a:tbl>
              <a:tblPr/>
              <a:tblGrid>
                <a:gridCol w="2882900"/>
                <a:gridCol w="2882900"/>
                <a:gridCol w="2882900"/>
              </a:tblGrid>
              <a:tr h="1244600"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Internal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CV_score</a:t>
                      </a:r>
                      <a:endParaRPr lang="en-US" sz="1100"/>
                    </a:p>
                  </a:txBody>
                  <a:tcPr anchor="ctr" marL="19050" marT="19050" marR="19050" marB="19050">
                    <a:lnL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</a:tr>
              <a:tr h="1244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RandomForest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1.0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0.9015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44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Gradient Boosting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0.9443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0.9032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44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XGBoost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1.0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0.8957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98500" y="685800"/>
            <a:ext cx="1028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03.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00" y="16383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초기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모델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67000"/>
            <a:ext cx="7073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- 3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개의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초기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비교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086100" y="2501900"/>
          <a:ext cx="13182600" cy="7213600"/>
        </p:xfrm>
        <a:graphic>
          <a:graphicData uri="http://schemas.openxmlformats.org/drawingml/2006/table">
            <a:tbl>
              <a:tblPr/>
              <a:tblGrid>
                <a:gridCol w="3289300"/>
                <a:gridCol w="5308600"/>
                <a:gridCol w="4584700"/>
              </a:tblGrid>
              <a:tr h="13081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tru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하이퍼파라미터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true"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tru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특징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n_estimators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결정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트리의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개수가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많을수록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성능이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좋아질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있지만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 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과적합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가능성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계산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↑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max_depth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결정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트리의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깊이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깊어질수록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복잡한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패턴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학습할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있지만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과적합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가능성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↑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min_samples_split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노드를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분할하기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샘플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값이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클수록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과적합을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방지할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있지만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모델의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복잡도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↓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learning_rate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학습률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값이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클수록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빠르게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합습할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있지만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과적합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가능성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↑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subsample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훈련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샘플링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비율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과정합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사용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너무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높은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값은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과적합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↑</a:t>
                      </a:r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너무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낮은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값은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충분한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학습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↓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colsample_bytree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각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트리마다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사용하는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feature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비율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모델의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다양성을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높이며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과적합을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방지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2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gamma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가지치기를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결정하기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손실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감소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값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값이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클수록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복잡도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9918700"/>
            <a:ext cx="169799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638300"/>
            <a:ext cx="46990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82600" y="4013200"/>
          <a:ext cx="17322800" cy="3594100"/>
        </p:xfrm>
        <a:graphic>
          <a:graphicData uri="http://schemas.openxmlformats.org/drawingml/2006/table">
            <a:tbl>
              <a:tblPr/>
              <a:tblGrid>
                <a:gridCol w="1435100"/>
                <a:gridCol w="3175000"/>
                <a:gridCol w="3175000"/>
                <a:gridCol w="3175000"/>
                <a:gridCol w="3175000"/>
                <a:gridCol w="3175000"/>
              </a:tblGrid>
              <a:tr h="723900">
                <a:tc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n_estimators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max_depth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min_samples_split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Best training score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Best validation score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[100, 200,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300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[5,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10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15, 20, 25]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0.9660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0.9067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[250, 300, 330,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 350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[5,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10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15, 17, 20]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[2,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 4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6, 8, 10]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0.9628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0.9091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[330, 350, 360,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370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[8, 9,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10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11, 12, 13]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[2, 3,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4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5, 6]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0.9630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0.9094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[360,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370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380, 390, 400]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[8, 9,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10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11, 12, 13]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[2, 3,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 4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5, 6]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0.9630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0.9094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3300" y="1651000"/>
            <a:ext cx="673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RandomForestClassifier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39200" y="2806700"/>
            <a:ext cx="7645400" cy="640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6000" y="1397000"/>
            <a:ext cx="7200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RandomForestClassifier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500" y="3136900"/>
            <a:ext cx="6527800" cy="524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 Best parameters for rfc</a:t>
            </a:r>
          </a:p>
          <a:p>
            <a:pPr algn="l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: 'max_depth': 10, </a:t>
            </a:r>
          </a:p>
          <a:p>
            <a:pPr algn="l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'min_samples_split': 4, </a:t>
            </a:r>
          </a:p>
          <a:p>
            <a:pPr algn="l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'n_estimators': 370</a:t>
            </a:r>
          </a:p>
          <a:p>
            <a:pPr algn="l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                                </a:t>
            </a:r>
          </a:p>
          <a:p>
            <a:pPr algn="l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 Best training score for rfc: 0.9630</a:t>
            </a:r>
          </a:p>
          <a:p>
            <a:pPr algn="l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 Best validation score for rfc: 0.9094</a:t>
            </a:r>
          </a:p>
          <a:p>
            <a:pPr algn="l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 Log Loss for training set: 0.1476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3746500"/>
            <a:ext cx="7645400" cy="514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69500" y="3746500"/>
            <a:ext cx="7645400" cy="5143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76000" y="1397000"/>
            <a:ext cx="7200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RandomForestClassifier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5700" y="2705100"/>
            <a:ext cx="497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하이퍼파라미터에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6300" y="9156700"/>
            <a:ext cx="26797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Max_Depth 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20700" y="8991600"/>
            <a:ext cx="3022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n_estimators &gt;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3746500"/>
            <a:ext cx="7645400" cy="514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6000" y="1397000"/>
            <a:ext cx="7200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RandomForestClassifier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5700" y="2705100"/>
            <a:ext cx="497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하이퍼파라미터에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6600" y="9182100"/>
            <a:ext cx="40132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min_samples_split &gt;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2908300"/>
            <a:ext cx="12776200" cy="7150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00" y="1384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6000" y="1397000"/>
            <a:ext cx="7200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RandomForestClassifier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000" y="2374900"/>
            <a:ext cx="2349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중요도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178300" y="3429000"/>
          <a:ext cx="9931400" cy="6108700"/>
        </p:xfrm>
        <a:graphic>
          <a:graphicData uri="http://schemas.openxmlformats.org/drawingml/2006/table">
            <a:tbl>
              <a:tblPr/>
              <a:tblGrid>
                <a:gridCol w="5207000"/>
                <a:gridCol w="4724400"/>
              </a:tblGrid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Feature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Importance</a:t>
                      </a:r>
                      <a:endParaRPr lang="en-US" sz="1100"/>
                    </a:p>
                  </a:txBody>
                  <a:tcPr anchor="ctr" marL="19050" marT="19050" marR="19050" marB="19050">
                    <a:lnL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2nd sem (approved)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0.249401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1st sem (approved)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0.160454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2nd sem (grade)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0.130415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Tuition fees up to date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0.071852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1st sem (grade)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0.064391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...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Daytime/evening attendance\t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0.001313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International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0.000811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Educational special needs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0.000540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00" y="1384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6000" y="1397000"/>
            <a:ext cx="7200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RandomForestClassifier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000" y="2374900"/>
            <a:ext cx="2349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중요도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17500" y="4013200"/>
          <a:ext cx="17653000" cy="3606800"/>
        </p:xfrm>
        <a:graphic>
          <a:graphicData uri="http://schemas.openxmlformats.org/drawingml/2006/table">
            <a:tbl>
              <a:tblPr/>
              <a:tblGrid>
                <a:gridCol w="1231900"/>
                <a:gridCol w="3289300"/>
                <a:gridCol w="3289300"/>
                <a:gridCol w="3289300"/>
                <a:gridCol w="3289300"/>
                <a:gridCol w="3289300"/>
              </a:tblGrid>
              <a:tr h="723900">
                <a:tc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n_estimators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learning_rate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max_depth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Best training score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Best validation score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[100, 200, 300,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4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[0.05,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0.1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0.2, 0.3]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3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5, 7, 9]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0.9888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0.9039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[350,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400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450, 500]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0.05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0.1, 0.15]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[1,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2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3, 4]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0.9351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0.9118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11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[380, 400,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420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[0.01, 0.03,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 0.05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0.07]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2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3, 4, 5]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0.9371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[400,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420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430, 440, 450]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[0.04, 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0.05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0.06, 0.07]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20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2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3, 4, 5]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0.9371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64800" y="1651000"/>
            <a:ext cx="7429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2. GradientBoosting 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9588500"/>
            <a:ext cx="169037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685800"/>
            <a:ext cx="1028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00.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00" y="1333500"/>
            <a:ext cx="24765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0300" y="3060700"/>
            <a:ext cx="30480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AACBE9"/>
                </a:solidFill>
                <a:latin typeface="Pretendard Medium"/>
              </a:rPr>
              <a:t>01  </a:t>
            </a:r>
            <a:r>
              <a:rPr lang="ko-KR" sz="4800" b="false" i="false" u="none" strike="noStrike">
                <a:solidFill>
                  <a:srgbClr val="0063BA"/>
                </a:solidFill>
                <a:ea typeface="Pretendard Bold"/>
              </a:rPr>
              <a:t>데이터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300" y="7162800"/>
            <a:ext cx="59309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AACBE9"/>
                </a:solidFill>
                <a:latin typeface="Pretendard Medium"/>
              </a:rPr>
              <a:t>04  </a:t>
            </a:r>
            <a:r>
              <a:rPr lang="ko-KR" sz="48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8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8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0300" y="4432300"/>
            <a:ext cx="55880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AACBE9"/>
                </a:solidFill>
                <a:latin typeface="Pretendard Medium"/>
              </a:rPr>
              <a:t>02  </a:t>
            </a:r>
            <a:r>
              <a:rPr lang="ko-KR" sz="4800" b="false" i="false" u="none" strike="noStrike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8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800" b="false" i="false" u="none" strike="noStrike">
                <a:solidFill>
                  <a:srgbClr val="0063BA"/>
                </a:solidFill>
                <a:ea typeface="Pretendard Bold"/>
              </a:rPr>
              <a:t>전처리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1100" y="5791200"/>
            <a:ext cx="50419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AACBE9"/>
                </a:solidFill>
                <a:latin typeface="Pretendard Medium"/>
              </a:rPr>
              <a:t>03  </a:t>
            </a:r>
            <a:r>
              <a:rPr lang="ko-KR" sz="4800" b="false" i="false" u="none" strike="noStrike">
                <a:solidFill>
                  <a:srgbClr val="0063BA"/>
                </a:solidFill>
                <a:ea typeface="Pretendard Bold"/>
              </a:rPr>
              <a:t>초기</a:t>
            </a:r>
            <a:r>
              <a:rPr lang="en-US" sz="48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800" b="false" i="false" u="none" strike="noStrike">
                <a:solidFill>
                  <a:srgbClr val="0063BA"/>
                </a:solidFill>
                <a:ea typeface="Pretendard Bold"/>
              </a:rPr>
              <a:t>모델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63000" y="3060700"/>
            <a:ext cx="63627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AACBE9"/>
                </a:solidFill>
                <a:latin typeface="Pretendard Medium"/>
              </a:rPr>
              <a:t>05  </a:t>
            </a:r>
            <a:r>
              <a:rPr lang="ko-KR" sz="4800" b="true" i="false" u="none" strike="noStrike">
                <a:solidFill>
                  <a:srgbClr val="0063BA"/>
                </a:solidFill>
                <a:ea typeface="Pretendard Medium"/>
              </a:rPr>
              <a:t>결과</a:t>
            </a:r>
            <a:r>
              <a:rPr lang="en-US" sz="4800" b="true" i="false" u="none" strike="noStrike">
                <a:solidFill>
                  <a:srgbClr val="0063BA"/>
                </a:solidFill>
                <a:latin typeface="Pretendard Medium"/>
              </a:rPr>
              <a:t> </a:t>
            </a:r>
            <a:r>
              <a:rPr lang="ko-KR" sz="4800" b="true" i="false" u="none" strike="noStrike">
                <a:solidFill>
                  <a:srgbClr val="0063BA"/>
                </a:solidFill>
                <a:ea typeface="Pretendard Medium"/>
              </a:rPr>
              <a:t>및</a:t>
            </a:r>
            <a:r>
              <a:rPr lang="en-US" sz="4800" b="true" i="false" u="none" strike="noStrike">
                <a:solidFill>
                  <a:srgbClr val="0063BA"/>
                </a:solidFill>
                <a:latin typeface="Pretendard Medium"/>
              </a:rPr>
              <a:t> </a:t>
            </a:r>
            <a:r>
              <a:rPr lang="ko-KR" sz="4800" b="true" i="false" u="none" strike="noStrike">
                <a:solidFill>
                  <a:srgbClr val="0063BA"/>
                </a:solidFill>
                <a:ea typeface="Pretendard Medium"/>
              </a:rPr>
              <a:t>비교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63000" y="4419600"/>
            <a:ext cx="67437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AACBE9"/>
                </a:solidFill>
                <a:latin typeface="Pretendard Medium"/>
              </a:rPr>
              <a:t>06  </a:t>
            </a:r>
            <a:r>
              <a:rPr lang="ko-KR" sz="4800" b="true" i="false" u="none" strike="noStrike">
                <a:solidFill>
                  <a:srgbClr val="0063BA"/>
                </a:solidFill>
                <a:ea typeface="Pretendard Medium"/>
              </a:rPr>
              <a:t>최종</a:t>
            </a:r>
            <a:r>
              <a:rPr lang="en-US" sz="4800" b="true" i="false" u="none" strike="noStrike">
                <a:solidFill>
                  <a:srgbClr val="0063BA"/>
                </a:solidFill>
                <a:latin typeface="Pretendard Medium"/>
              </a:rPr>
              <a:t> </a:t>
            </a:r>
            <a:r>
              <a:rPr lang="ko-KR" sz="4800" b="true" i="false" u="none" strike="noStrike">
                <a:solidFill>
                  <a:srgbClr val="0063BA"/>
                </a:solidFill>
                <a:ea typeface="Pretendard Medium"/>
              </a:rPr>
              <a:t>모델</a:t>
            </a:r>
            <a:r>
              <a:rPr lang="en-US" sz="4800" b="true" i="false" u="none" strike="noStrike">
                <a:solidFill>
                  <a:srgbClr val="0063BA"/>
                </a:solidFill>
                <a:latin typeface="Pretendard Medium"/>
              </a:rPr>
              <a:t> </a:t>
            </a:r>
            <a:r>
              <a:rPr lang="ko-KR" sz="4800" b="true" i="false" u="none" strike="noStrike">
                <a:solidFill>
                  <a:srgbClr val="0063BA"/>
                </a:solidFill>
                <a:ea typeface="Pretendard Medium"/>
              </a:rPr>
              <a:t>선택</a:t>
            </a:r>
            <a:r>
              <a:rPr lang="en-US" sz="4800" b="true" i="false" u="none" strike="noStrike">
                <a:solidFill>
                  <a:srgbClr val="0063BA"/>
                </a:solidFill>
                <a:latin typeface="Pretendard Medium"/>
              </a:rPr>
              <a:t> </a:t>
            </a:r>
            <a:r>
              <a:rPr lang="ko-KR" sz="4800" b="true" i="false" u="none" strike="noStrike">
                <a:solidFill>
                  <a:srgbClr val="0063BA"/>
                </a:solidFill>
                <a:ea typeface="Pretendard Medium"/>
              </a:rPr>
              <a:t>및</a:t>
            </a:r>
            <a:r>
              <a:rPr lang="en-US" sz="4800" b="true" i="false" u="none" strike="noStrike">
                <a:solidFill>
                  <a:srgbClr val="0063BA"/>
                </a:solidFill>
                <a:latin typeface="Pretendard Medium"/>
              </a:rPr>
              <a:t> </a:t>
            </a:r>
            <a:r>
              <a:rPr lang="ko-KR" sz="4800" b="true" i="false" u="none" strike="noStrike">
                <a:solidFill>
                  <a:srgbClr val="0063BA"/>
                </a:solidFill>
                <a:ea typeface="Pretendard Medium"/>
              </a:rPr>
              <a:t>적용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63000" y="5791200"/>
            <a:ext cx="50419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AACBE9"/>
                </a:solidFill>
                <a:latin typeface="Pretendard Medium"/>
              </a:rPr>
              <a:t>07  </a:t>
            </a:r>
            <a:r>
              <a:rPr lang="ko-KR" sz="4800" b="false" i="false" u="none" strike="noStrike">
                <a:solidFill>
                  <a:srgbClr val="0063BA"/>
                </a:solidFill>
                <a:ea typeface="Pretendard Bold"/>
              </a:rPr>
              <a:t>결론</a:t>
            </a:r>
            <a:r>
              <a:rPr lang="en-US" sz="48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800" b="false" i="false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8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800" b="false" i="false" u="none" strike="noStrike">
                <a:solidFill>
                  <a:srgbClr val="0063BA"/>
                </a:solidFill>
                <a:ea typeface="Pretendard Bold"/>
              </a:rPr>
              <a:t>개선점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63000" y="7137400"/>
            <a:ext cx="50419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AACBE9"/>
                </a:solidFill>
                <a:latin typeface="Pretendard Medium"/>
              </a:rPr>
              <a:t>08  </a:t>
            </a:r>
            <a:r>
              <a:rPr lang="ko-KR" sz="4800" b="false" i="false" u="none" strike="noStrike">
                <a:solidFill>
                  <a:srgbClr val="0063BA"/>
                </a:solidFill>
                <a:ea typeface="Pretendard Bold"/>
              </a:rPr>
              <a:t>개선점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28200" y="2882900"/>
            <a:ext cx="7518400" cy="6299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64800" y="1651000"/>
            <a:ext cx="7429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2. GradientBoosting 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6800" y="3898900"/>
            <a:ext cx="6692900" cy="389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 Best parameters for gbc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: 'learning_rate': 0.05,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 'max_depth': 2,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 'n_estimators': 420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 Best training score for gbc: 0.9371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 Best validation score for gbc: 0.9125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3746500"/>
            <a:ext cx="7645400" cy="514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44100" y="3746500"/>
            <a:ext cx="7861300" cy="5283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5700" y="2705100"/>
            <a:ext cx="497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하이퍼파라미터에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6300" y="9156700"/>
            <a:ext cx="26797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Max_Depth &gt;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20700" y="8991600"/>
            <a:ext cx="3022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n_estimators 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64800" y="1651000"/>
            <a:ext cx="7429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2. GradientBoosting 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7100" y="3657600"/>
            <a:ext cx="7645400" cy="514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5700" y="2705100"/>
            <a:ext cx="497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하이퍼파라미터에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5000" y="9156700"/>
            <a:ext cx="3149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Learning Rate &gt;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4800" y="1651000"/>
            <a:ext cx="7429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2. GradientBoosting 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2900" y="2908300"/>
            <a:ext cx="11950700" cy="7289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00" y="1384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9000" y="2374900"/>
            <a:ext cx="2349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중요도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64800" y="1651000"/>
            <a:ext cx="7429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2. GradientBoosting 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178300" y="3429000"/>
          <a:ext cx="9931400" cy="6108700"/>
        </p:xfrm>
        <a:graphic>
          <a:graphicData uri="http://schemas.openxmlformats.org/drawingml/2006/table">
            <a:tbl>
              <a:tblPr/>
              <a:tblGrid>
                <a:gridCol w="5207000"/>
                <a:gridCol w="4724400"/>
              </a:tblGrid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Feature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Importance</a:t>
                      </a:r>
                      <a:endParaRPr lang="en-US" sz="1100"/>
                    </a:p>
                  </a:txBody>
                  <a:tcPr anchor="ctr" marL="19050" marT="19050" marR="19050" marB="19050">
                    <a:lnL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2nd sem (approved)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0.709796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Tuition fees up to date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0.075397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2nd sem (enrolled)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0.037061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1st sem (approved)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0.030300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2nd sem (grade)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0.027750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...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Displaced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0.000162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International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0.000059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Educational special needs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0.000000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00" y="1384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9000" y="2374900"/>
            <a:ext cx="2349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중요도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64800" y="1651000"/>
            <a:ext cx="7429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2. GradientBoosting 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85800" y="2667000"/>
          <a:ext cx="16929100" cy="6858000"/>
        </p:xfrm>
        <a:graphic>
          <a:graphicData uri="http://schemas.openxmlformats.org/drawingml/2006/table">
            <a:tbl>
              <a:tblPr/>
              <a:tblGrid>
                <a:gridCol w="2819400"/>
                <a:gridCol w="2819400"/>
                <a:gridCol w="2819400"/>
                <a:gridCol w="2819400"/>
                <a:gridCol w="2819400"/>
                <a:gridCol w="2819400"/>
              </a:tblGrid>
              <a:tr h="774700">
                <a:tc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n_estimators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[50, 100,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200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[150,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200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250]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[190,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200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210]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[195,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 200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205]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198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200, 202]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max_depth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3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5, 7]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3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4, 5]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3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5]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[2,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3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4]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3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62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learning rate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[0.1, 0.01,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0.05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[0.03, 0.05,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 0.07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[0.1, 0.05,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0.07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0.09]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[0.06,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0.07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0.08]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0.07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62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subsample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[0.7,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0.8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0.9]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0.7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0.8, 0.9]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[0.6,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0.7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0.8]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[0.6,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 0.7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0.8]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0.7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62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colsample_bytree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0.7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0.8, 0.9]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0.6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0.7, 0.8]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0.6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0.7]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0.6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0.7]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0.6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62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gamma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0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1, 5]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1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3]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1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2]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[0, 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1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2]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[</a:t>
                      </a:r>
                      <a:r>
                        <a:rPr lang="en-US" sz="1700" b="false" i="false" u="none" strike="noStrike">
                          <a:solidFill>
                            <a:srgbClr val="FC5230"/>
                          </a:solidFill>
                          <a:latin typeface="S-Core Dream 5 Medium"/>
                        </a:rPr>
                        <a:t>1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62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Best training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0.9369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0.9466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0.9466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0.9466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0.9461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62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Best validation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0.9112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0.9129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60300" y="1397000"/>
            <a:ext cx="5499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3. XGBoostClassifier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9817100"/>
            <a:ext cx="169799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21800" y="2565400"/>
            <a:ext cx="8648700" cy="7239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6800" y="2882900"/>
            <a:ext cx="6692900" cy="593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 Best parameters for xgb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: 'colsample_bytree': 0.6,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 'gamma': 1,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 'learning_rate': 0.07,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 'max_depth': 3,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 'n_estimators': 198,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 'subsample': 0.7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 Best training score for xgb: 0.9461</a:t>
            </a:r>
          </a:p>
          <a:p>
            <a:pPr algn="just" lvl="0">
              <a:lnSpc>
                <a:spcPct val="1494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- Best validation score for xgb: 0.9129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0300" y="1397000"/>
            <a:ext cx="5499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3. XGBoostClassifier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3746500"/>
            <a:ext cx="7988300" cy="537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39300" y="3746500"/>
            <a:ext cx="7975600" cy="533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5000" y="9817100"/>
            <a:ext cx="169799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5700" y="2705100"/>
            <a:ext cx="497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하이퍼파라미터에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6300" y="9156700"/>
            <a:ext cx="26797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Max_Depth 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22200" y="9105900"/>
            <a:ext cx="3022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n_estimators 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60300" y="1397000"/>
            <a:ext cx="5499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3. XGBoostClassifier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3594100"/>
            <a:ext cx="8051800" cy="541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0" y="3530600"/>
            <a:ext cx="8255000" cy="554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5000" y="9817100"/>
            <a:ext cx="169799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5700" y="2705100"/>
            <a:ext cx="497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하이퍼파라미터에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76600" y="9156700"/>
            <a:ext cx="2959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learning rate 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22200" y="9182100"/>
            <a:ext cx="26162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subsample 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60300" y="1397000"/>
            <a:ext cx="5499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3. XGBoostClassifier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3530600"/>
            <a:ext cx="7988300" cy="537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80500" y="3390900"/>
            <a:ext cx="8191500" cy="5511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5000" y="9817100"/>
            <a:ext cx="169799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500" y="1638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5700" y="2705100"/>
            <a:ext cx="497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하이퍼파라미터에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32100" y="9156700"/>
            <a:ext cx="3848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colsample_bytree 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7000" y="9182100"/>
            <a:ext cx="2032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&lt; gamma 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60300" y="1397000"/>
            <a:ext cx="5499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3. XGBoostClassifier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rot="0">
            <a:off x="15100300" y="3886200"/>
            <a:ext cx="2641600" cy="3479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685800"/>
            <a:ext cx="1028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00.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500" y="13208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타임스탬프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 rot="0">
            <a:off x="698500" y="3898900"/>
            <a:ext cx="2616200" cy="344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 rot="0">
            <a:off x="11620500" y="3898900"/>
            <a:ext cx="2616200" cy="344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 rot="0">
            <a:off x="4368800" y="3898900"/>
            <a:ext cx="2616200" cy="344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rot="0">
            <a:off x="7950200" y="3860800"/>
            <a:ext cx="2641600" cy="3479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9588500"/>
            <a:ext cx="169037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98600" y="4254500"/>
            <a:ext cx="1066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7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월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0900" y="5613400"/>
            <a:ext cx="2362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세트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63000" y="4254500"/>
            <a:ext cx="1066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7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월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8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33900" y="5359400"/>
            <a:ext cx="2362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전처리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21200" y="5930900"/>
            <a:ext cx="2362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초기모델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훈련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7900" y="4241800"/>
            <a:ext cx="1079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7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월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9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66100" y="5346700"/>
            <a:ext cx="2362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특성중요도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40700" y="6146800"/>
            <a:ext cx="23876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하이퍼파라미터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튜닝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316200" y="6007100"/>
            <a:ext cx="2362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99900" y="5410200"/>
            <a:ext cx="2387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함수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316200" y="6553200"/>
            <a:ext cx="2362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PPT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제작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78100" y="5410200"/>
            <a:ext cx="2362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913100" y="4241800"/>
            <a:ext cx="1536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7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10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99900" y="6134100"/>
            <a:ext cx="23876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하이퍼파라미터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튜닝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30800" y="4254500"/>
            <a:ext cx="1447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7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월</a:t>
            </a:r>
            <a:r>
              <a:rPr lang="en-US" sz="2300" b="true" i="false" u="none" strike="noStrike">
                <a:solidFill>
                  <a:srgbClr val="000000"/>
                </a:solidFill>
                <a:latin typeface="Pretendard Regular"/>
              </a:rPr>
              <a:t> 6-7</a:t>
            </a:r>
            <a:r>
              <a:rPr lang="ko-KR" sz="2300" b="tru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3022600"/>
            <a:ext cx="11912600" cy="7264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00" y="1384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9000" y="2374900"/>
            <a:ext cx="2349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중요도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60300" y="1397000"/>
            <a:ext cx="5499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3. XGBoostClassifier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178300" y="3429000"/>
          <a:ext cx="9931400" cy="6108700"/>
        </p:xfrm>
        <a:graphic>
          <a:graphicData uri="http://schemas.openxmlformats.org/drawingml/2006/table">
            <a:tbl>
              <a:tblPr/>
              <a:tblGrid>
                <a:gridCol w="5207000"/>
                <a:gridCol w="4724400"/>
              </a:tblGrid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Feature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7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Importance</a:t>
                      </a:r>
                      <a:endParaRPr lang="en-US" sz="1100"/>
                    </a:p>
                  </a:txBody>
                  <a:tcPr anchor="ctr" marL="19050" marT="19050" marR="19050" marB="19050">
                    <a:lnL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2nd sem (approved)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0.185312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1st sem (approved)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0.118055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Tuition fees up to date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0.096272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2nd sem (grade)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0.045129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Curricular units 2nd sem (enrolled)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0.042695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...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Previous qualification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0.007565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International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0.004222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Educational special needs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0.000000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9817100"/>
            <a:ext cx="169799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100" y="1384300"/>
            <a:ext cx="5105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하이퍼파라미터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튜닝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000" y="2374900"/>
            <a:ext cx="2349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특성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중요도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0300" y="1397000"/>
            <a:ext cx="5499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3. XGBoostClassifier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98500" y="4114800"/>
          <a:ext cx="17272000" cy="3835400"/>
        </p:xfrm>
        <a:graphic>
          <a:graphicData uri="http://schemas.openxmlformats.org/drawingml/2006/table">
            <a:tbl>
              <a:tblPr/>
              <a:tblGrid>
                <a:gridCol w="3454400"/>
                <a:gridCol w="3454400"/>
                <a:gridCol w="3454400"/>
                <a:gridCol w="3454400"/>
                <a:gridCol w="3454400"/>
              </a:tblGrid>
              <a:tr h="965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Model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Initial_cv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Initial(Internal)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Hyper_external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Hyper_Internal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4FF"/>
                    </a:solidFill>
                  </a:tcPr>
                </a:tc>
              </a:tr>
              <a:tr h="965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Random Forest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0.902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0.909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Gradient Boosting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0.903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0.944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0.937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XGBoost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0.896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0.946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9817100"/>
            <a:ext cx="169799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3900" y="1638300"/>
            <a:ext cx="28829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결과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비교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300" y="2882900"/>
            <a:ext cx="5994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정확도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내부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정확도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비교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3136900"/>
            <a:ext cx="10248900" cy="58039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972800" y="4495800"/>
          <a:ext cx="6172200" cy="308610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</a:tblGrid>
              <a:tr h="1028700"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Internal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External</a:t>
                      </a:r>
                      <a:endParaRPr lang="en-US" sz="1100"/>
                    </a:p>
                  </a:txBody>
                  <a:tcPr anchor="ctr" marL="19050" marT="19050" marR="19050" marB="19050">
                    <a:lnL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초기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모델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1.00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0.9015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하이퍼파라미터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92960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튜닝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후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0.9630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0.9094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736600" y="6096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3900" y="1638300"/>
            <a:ext cx="79121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정확도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비교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- RandomForest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3136900"/>
            <a:ext cx="10464800" cy="59182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972800" y="4495800"/>
          <a:ext cx="6172200" cy="308610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</a:tblGrid>
              <a:tr h="1028700"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Internal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External</a:t>
                      </a:r>
                      <a:endParaRPr lang="en-US" sz="1100"/>
                    </a:p>
                  </a:txBody>
                  <a:tcPr anchor="ctr" marL="19050" marT="19050" marR="19050" marB="19050">
                    <a:lnL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초기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모델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0.9443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0.9032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하이퍼파라미터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92960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튜닝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후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0.9370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0.9125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3900" y="1638300"/>
            <a:ext cx="79121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정확도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비교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- Gradient Boost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3022600"/>
            <a:ext cx="10566400" cy="59817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972800" y="4495800"/>
          <a:ext cx="6172200" cy="308610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</a:tblGrid>
              <a:tr h="1028700"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Internal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External</a:t>
                      </a:r>
                      <a:endParaRPr lang="en-US" sz="1100"/>
                    </a:p>
                  </a:txBody>
                  <a:tcPr anchor="ctr" marL="19050" marT="19050" marR="19050" marB="19050">
                    <a:lnL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초기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모델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1.00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0.8956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하이퍼파라미터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92960"/>
                        </a:lnSpc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튜닝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후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0.9460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0.9128</a:t>
                      </a:r>
                      <a:endParaRPr lang="en-US" sz="1100"/>
                    </a:p>
                  </a:txBody>
                  <a:tcPr anchor="ctr" marL="19050" marT="19050" marR="19050" marB="19050">
                    <a:lnL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3900" y="1638300"/>
            <a:ext cx="79121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정확도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비교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- XGBoost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92500" y="2921000"/>
            <a:ext cx="11607800" cy="6159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3900" y="1638300"/>
            <a:ext cx="28829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정확도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비교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94200" y="1651000"/>
            <a:ext cx="12890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하이퍼파라미터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튜닝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정확도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비교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그래프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05.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500" y="1638300"/>
            <a:ext cx="31623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손실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함수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비교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99500" y="13970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초기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모델과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하이퍼파라미터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튜닝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후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손실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함수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비교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150600" y="3238500"/>
          <a:ext cx="6477000" cy="2425700"/>
        </p:xfrm>
        <a:graphic>
          <a:graphicData uri="http://schemas.openxmlformats.org/drawingml/2006/table">
            <a:tbl>
              <a:tblPr/>
              <a:tblGrid>
                <a:gridCol w="2159000"/>
                <a:gridCol w="2159000"/>
                <a:gridCol w="2159000"/>
              </a:tblGrid>
              <a:tr h="609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Model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Initial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Hyperparameter 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Tuning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4FF"/>
                    </a:solidFill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Random Forest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0.29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0.15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Gradient Boosting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0.19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XGBosst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0.16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022600"/>
            <a:ext cx="9499600" cy="5575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087100" y="6616700"/>
            <a:ext cx="6108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함수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낮을수록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모델의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↑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하이퍼파라미터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튜닝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함수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낮아짐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튜닝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모델의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성능이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향상됨을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의미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13100" y="3771900"/>
            <a:ext cx="5092700" cy="4127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95700" y="5270500"/>
            <a:ext cx="4495800" cy="212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n_estimators : 198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max_depth : 3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learning_rate : 0.07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subsample : 0.7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colsample_bytree : 0.6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gamma : 1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52800" y="4826000"/>
            <a:ext cx="48768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1028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06.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500" y="1638300"/>
            <a:ext cx="53340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최종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선택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적용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18500" y="1384300"/>
            <a:ext cx="989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가장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성능이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좋았던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-US" sz="3500" b="false" i="false" u="none" strike="noStrike">
                <a:solidFill>
                  <a:srgbClr val="0063BA"/>
                </a:solidFill>
                <a:latin typeface="Pretendard SemiBold"/>
              </a:rPr>
              <a:t>XGBoost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에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테스트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적용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29900" y="3733800"/>
            <a:ext cx="5118100" cy="4127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493500" y="4025900"/>
            <a:ext cx="3403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테스트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데이터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정확도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22100" y="5791200"/>
            <a:ext cx="2095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90.36%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277600" y="5892800"/>
            <a:ext cx="152400" cy="152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07700" y="4826000"/>
            <a:ext cx="48768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01900" y="9398000"/>
            <a:ext cx="143002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66200" y="5499100"/>
            <a:ext cx="685800" cy="673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657600" y="3975100"/>
            <a:ext cx="40513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선택한</a:t>
            </a:r>
            <a:r>
              <a:rPr lang="en-US" sz="3000" b="false" i="false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0063BA"/>
                </a:solidFill>
                <a:ea typeface="Pretendard SemiBold"/>
              </a:rPr>
              <a:t>하이퍼파라미터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07.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500" y="1638300"/>
            <a:ext cx="53340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결론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62300" y="2540000"/>
            <a:ext cx="14300200" cy="259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62300" y="5702300"/>
            <a:ext cx="14300200" cy="397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05200" y="3073400"/>
            <a:ext cx="152400" cy="15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05200" y="4305300"/>
            <a:ext cx="152400" cy="152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949700" y="2692400"/>
            <a:ext cx="134747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Curricular units 1st, 2nd sem (approved)(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승인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교과목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공통적으로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중요도를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보였다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수강신청을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하지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않는다는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것은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학업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중단여부와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직접적인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관련이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있고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학업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중단을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결정한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경우라고도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교과목과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열이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항목에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직접적으로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영향받기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열들의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중요도가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높다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49700" y="4089400"/>
            <a:ext cx="11938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Tuition fees up to date(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수업료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납부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여부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학업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중단과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직접적인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연관이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수업료를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납부하지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경우는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학업이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중단된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경우이다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8500" y="16383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결론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14700" y="6159500"/>
            <a:ext cx="152400" cy="152400"/>
          </a:xfrm>
          <a:prstGeom prst="rect">
            <a:avLst/>
          </a:prstGeom>
        </p:spPr>
      </p:pic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6540500" y="7543800"/>
          <a:ext cx="8534400" cy="1879600"/>
        </p:xfrm>
        <a:graphic>
          <a:graphicData uri="http://schemas.openxmlformats.org/drawingml/2006/table">
            <a:tbl>
              <a:tblPr/>
              <a:tblGrid>
                <a:gridCol w="1701800"/>
                <a:gridCol w="1701800"/>
                <a:gridCol w="1701800"/>
                <a:gridCol w="1701800"/>
                <a:gridCol w="1701800"/>
              </a:tblGrid>
              <a:tr h="647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    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입학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나이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평균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입학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성적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평균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채무자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비율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장학금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수혜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비율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학업</a:t>
                      </a: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중단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26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세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125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22%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9%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졸업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22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세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129</a:t>
                      </a:r>
                      <a:r>
                        <a:rPr lang="ko-KR" sz="17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5%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38%</a:t>
                      </a:r>
                      <a:endParaRPr lang="en-US" sz="1100"/>
                    </a:p>
                  </a:txBody>
                  <a:tcPr anchor="ctr" marL="19050" marT="19050" marR="19050" marB="19050">
                    <a:lnL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4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3759200" y="5791200"/>
            <a:ext cx="130048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항목과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달리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직접적인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연관성이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낮고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학업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중단을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조기식별할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항목은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모델에서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공통적으로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중요도를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보이는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Course(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수강한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과목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), Admission grade(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입학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성적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), Age at enrollment(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입학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나이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),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Scholarship holder(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장학금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여부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), Debtor(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채무자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여부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이다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즉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학생들은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전공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입학시의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경제적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상황에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학업을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중단하는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경우가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많다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00.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500" y="16383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역할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40100" y="7658100"/>
            <a:ext cx="14300200" cy="1498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315200" y="7835900"/>
            <a:ext cx="90170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전처리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RandomForest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하이퍼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패러미터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튜닝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중요도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제작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92600" y="8089900"/>
            <a:ext cx="119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이수민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40000">
            <a:off x="5880100" y="8394700"/>
            <a:ext cx="8509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27400" y="2717800"/>
            <a:ext cx="14300200" cy="149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27400" y="5143500"/>
            <a:ext cx="14300200" cy="149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40000">
            <a:off x="5854700" y="5880100"/>
            <a:ext cx="8509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40000">
            <a:off x="5842000" y="3467100"/>
            <a:ext cx="8509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292600" y="5600700"/>
            <a:ext cx="119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방희수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30700" y="3175000"/>
            <a:ext cx="1130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김솔미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26300" y="2882900"/>
            <a:ext cx="55245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데이터셋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선정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GradientBoost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하이퍼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패러미터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튜닝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손실함수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추적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26300" y="5308600"/>
            <a:ext cx="90170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XGBoost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하이퍼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패러미터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튜닝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14700" y="2184400"/>
            <a:ext cx="14528800" cy="7226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38500" y="1879600"/>
            <a:ext cx="152400" cy="152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07.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500" y="16383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결론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54400" y="850900"/>
            <a:ext cx="1447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미리컴퍼니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59200" y="1765300"/>
            <a:ext cx="11938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학업중단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졸업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전공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비율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59200" y="9182100"/>
            <a:ext cx="11938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대부분의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전공에서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반비례하는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모습을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보여준다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8500" y="685800"/>
            <a:ext cx="1397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08.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500" y="1638300"/>
            <a:ext cx="53340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개선점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9398000"/>
            <a:ext cx="143002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81100" y="3683000"/>
            <a:ext cx="16522700" cy="410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-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타겟과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직접적인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관련이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있고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특성중요도가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높은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열은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학업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중단을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조기식별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하기에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적절하지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않다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5189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-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조기식별이라는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목적을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앞서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말한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열들을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제외하고도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높은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정확도가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나오는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모델을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구축하면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더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유용한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모델이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될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것이다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5189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-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특성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중요도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등을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고려한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전처리를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수행하여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성능을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더욱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개선시킬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있을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Noto Sans CJK KR Regular"/>
              </a:rPr>
              <a:t>것이다</a:t>
            </a:r>
            <a:r>
              <a:rPr lang="en-US" sz="31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3700" y="3517900"/>
            <a:ext cx="13360400" cy="132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3700" y="5422900"/>
            <a:ext cx="13360400" cy="132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384300"/>
            <a:ext cx="31877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사용한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3700" y="2501900"/>
            <a:ext cx="128905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학생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등록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알려진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정보가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포함된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Pretendard SemiBold"/>
              </a:rPr>
              <a:t>세트</a:t>
            </a:r>
            <a:r>
              <a:rPr lang="en-US" sz="34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6600" y="3987800"/>
            <a:ext cx="128270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데이터에는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교육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기관에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등록한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학생과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관련된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인구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통계학적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사회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경제적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학업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성취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요인이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포함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1000" y="5702300"/>
            <a:ext cx="135890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학업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경로의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초기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단계에서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위험에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처한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학생을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식별하여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전략을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마련할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있도록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함으로써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학업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중퇴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실패를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줄이는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기여하는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목표로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만들어진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32000" y="8267700"/>
            <a:ext cx="114427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고등교육의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학업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중단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졸업하는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학생들의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특성들을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분석하여</a:t>
            </a:r>
          </a:p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학업을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마치는데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위험이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생긴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학생을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식별한다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9900" y="7327900"/>
            <a:ext cx="10033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-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목적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279900" y="4622800"/>
            <a:ext cx="119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결론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340000">
            <a:off x="5880100" y="4927600"/>
            <a:ext cx="8509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685800"/>
            <a:ext cx="1028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" y="1384300"/>
            <a:ext cx="31877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사용한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79900" y="6362700"/>
            <a:ext cx="119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결론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2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93900" y="7975600"/>
            <a:ext cx="3467100" cy="2120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292600" y="8077200"/>
            <a:ext cx="1193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63BA"/>
                </a:solidFill>
                <a:ea typeface="Pretendard SemiBold"/>
              </a:rPr>
              <a:t>결론</a:t>
            </a:r>
            <a:r>
              <a:rPr lang="en-US" sz="3100" b="false" i="false" u="none" strike="noStrike">
                <a:solidFill>
                  <a:srgbClr val="0063BA"/>
                </a:solidFill>
                <a:latin typeface="Pretendard SemiBold"/>
              </a:rPr>
              <a:t> 3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340000">
            <a:off x="5880100" y="6667500"/>
            <a:ext cx="8509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340000">
            <a:off x="5880100" y="8394700"/>
            <a:ext cx="850900" cy="12700"/>
          </a:xfrm>
          <a:prstGeom prst="rect">
            <a:avLst/>
          </a:prstGeom>
        </p:spPr>
      </p:pic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533400" y="2260600"/>
          <a:ext cx="7124700" cy="7277100"/>
        </p:xfrm>
        <a:graphic>
          <a:graphicData uri="http://schemas.openxmlformats.org/drawingml/2006/table">
            <a:tbl>
              <a:tblPr/>
              <a:tblGrid>
                <a:gridCol w="4191000"/>
                <a:gridCol w="2921000"/>
              </a:tblGrid>
              <a:tr h="3429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Input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Marital status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학생의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결혼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상태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Application mode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학교에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지원한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방식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Application order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지원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순서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Course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수강하는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과정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Daytime/evening attendance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주간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/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야간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수업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참석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여부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Previous qualification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이전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학력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Previous qualification (grade)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이전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학력의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성적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Nacionality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국적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Mother's qualification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어머니의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학력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Father's qualification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아버지의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학력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2nd sem (credited)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이수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2nd sem (enrolled)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등록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2nd sem (evaluations)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평가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받은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2nd sem (approved)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승인된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2nd sem (grade)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2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성적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2nd sem (without evaluations)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평가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없이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이수한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2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Unemployment rate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실업률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Inflation rate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인플레이션율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GDP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국내총생산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7950200" y="2260600"/>
          <a:ext cx="6565900" cy="6565900"/>
        </p:xfrm>
        <a:graphic>
          <a:graphicData uri="http://schemas.openxmlformats.org/drawingml/2006/table">
            <a:tbl>
              <a:tblPr/>
              <a:tblGrid>
                <a:gridCol w="3873500"/>
                <a:gridCol w="2692400"/>
              </a:tblGrid>
              <a:tr h="3429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Input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Mother's occupation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어머니의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직업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Father's occupation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아버지의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직업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Admission grade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입학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성적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Displaced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이주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여부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Educational special needs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특수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교육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필요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여부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Debtor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채무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여부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Tuition fees up to date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등록금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납부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여부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Gender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성별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Scholarship holder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장학금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수여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여부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Age at enrollment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입학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나이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International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국제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학생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여부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1st sem (credited)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이수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1st sem (enrolled)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등록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1st sem (evaluations)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평가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받은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1st sem (approved)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승인된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0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1st sem (grade)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1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성적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Curricular units 1st sem (without evaluations)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평가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없이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이수한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1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학기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학점</a:t>
                      </a:r>
                      <a:endParaRPr lang="en-US" sz="1100"/>
                    </a:p>
                  </a:txBody>
                  <a:tcPr anchor="ctr" marL="19050" marT="19050" marR="19050" marB="19050">
                    <a:lnL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24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4846300" y="8267700"/>
          <a:ext cx="3213100" cy="1549400"/>
        </p:xfrm>
        <a:graphic>
          <a:graphicData uri="http://schemas.openxmlformats.org/drawingml/2006/table">
            <a:tbl>
              <a:tblPr/>
              <a:tblGrid>
                <a:gridCol w="1892300"/>
                <a:gridCol w="1320800"/>
              </a:tblGrid>
              <a:tr h="3302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Target</a:t>
                      </a:r>
                      <a:endParaRPr lang="en-US" sz="1100"/>
                    </a:p>
                  </a:txBody>
                  <a:tcPr anchor="ctr" marL="19050" marT="19050" marR="19050" marB="19050">
                    <a:lnL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cPr anchor="ctr" marL="19050" marT="19050" marR="19050" marB="19050">
                    <a:lnL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Dropout</a:t>
                      </a:r>
                      <a:endParaRPr lang="en-US" sz="1100"/>
                    </a:p>
                  </a:txBody>
                  <a:tcPr anchor="ctr" marL="19050" marT="19050" marR="19050" marB="19050">
                    <a:lnL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학교를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중퇴한</a:t>
                      </a: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학생</a:t>
                      </a:r>
                      <a:endParaRPr lang="en-US" sz="1100"/>
                    </a:p>
                  </a:txBody>
                  <a:tcPr anchor="ctr" marL="19050" marT="19050" marR="19050" marB="19050">
                    <a:lnL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Graduate</a:t>
                      </a:r>
                      <a:endParaRPr lang="en-US" sz="1100"/>
                    </a:p>
                  </a:txBody>
                  <a:tcPr anchor="ctr" marL="19050" marT="19050" marR="19050" marB="19050">
                    <a:lnL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6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졸업생</a:t>
                      </a:r>
                      <a:endParaRPr lang="en-US" sz="1100"/>
                    </a:p>
                  </a:txBody>
                  <a:tcPr anchor="ctr" marL="19050" marT="19050" marR="19050" marB="19050">
                    <a:lnL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73700" y="3619500"/>
            <a:ext cx="6223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8500" y="685800"/>
            <a:ext cx="102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02.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8500" y="1333500"/>
            <a:ext cx="24765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데이터</a:t>
            </a:r>
          </a:p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전처리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27400" y="7924800"/>
            <a:ext cx="4914900" cy="939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73700" y="6591300"/>
            <a:ext cx="622300" cy="622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546600" y="8077200"/>
            <a:ext cx="46736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스케일링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27400" y="4876800"/>
            <a:ext cx="4914900" cy="93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2247900"/>
            <a:ext cx="4914900" cy="939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72500" y="2565400"/>
            <a:ext cx="152400" cy="152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864100" y="5080000"/>
            <a:ext cx="46736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라벨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인코딩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19500" y="2425700"/>
            <a:ext cx="46736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재학중인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학생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삭제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28100" y="2451100"/>
            <a:ext cx="6337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중퇴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졸업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학생들을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분류하는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목적이기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삭제처리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85200" y="5257800"/>
            <a:ext cx="152400" cy="152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928100" y="5130800"/>
            <a:ext cx="6324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머신러닝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모델에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적용시키기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타겟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라벨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인코딩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72500" y="8305800"/>
            <a:ext cx="152400" cy="152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928100" y="8191500"/>
            <a:ext cx="6337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향상을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스케일링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48900" y="3505200"/>
          <a:ext cx="3911600" cy="2933700"/>
        </p:xfrm>
        <a:graphic>
          <a:graphicData uri="http://schemas.openxmlformats.org/drawingml/2006/table">
            <a:tbl>
              <a:tblPr/>
              <a:tblGrid>
                <a:gridCol w="1955800"/>
                <a:gridCol w="1955800"/>
              </a:tblGrid>
              <a:tr h="977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Internal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1.0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7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CV </a:t>
                      </a:r>
                      <a:r>
                        <a:rPr lang="ko-KR" sz="24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평균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0.9015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7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Log Loss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0.2875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3505200"/>
            <a:ext cx="7531100" cy="6299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1028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500" y="16383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초기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모델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26800" y="1739900"/>
            <a:ext cx="7150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RandomForestClassifier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314700" cy="31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14700" y="0"/>
            <a:ext cx="149733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14700" y="9804400"/>
            <a:ext cx="14300200" cy="127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855200" y="3505200"/>
          <a:ext cx="3911600" cy="2933700"/>
        </p:xfrm>
        <a:graphic>
          <a:graphicData uri="http://schemas.openxmlformats.org/drawingml/2006/table">
            <a:tbl>
              <a:tblPr/>
              <a:tblGrid>
                <a:gridCol w="1955800"/>
                <a:gridCol w="1955800"/>
              </a:tblGrid>
              <a:tr h="977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Internal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0.9443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7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CV </a:t>
                      </a:r>
                      <a:r>
                        <a:rPr lang="ko-KR" sz="2400" b="false" i="false" u="none" strike="noStrike">
                          <a:solidFill>
                            <a:srgbClr val="FFFFFF"/>
                          </a:solidFill>
                          <a:ea typeface="NanumSquare Bold"/>
                        </a:rPr>
                        <a:t>평균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0.9032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7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FFFFFF"/>
                          </a:solidFill>
                          <a:latin typeface="NanumSquare Bold"/>
                        </a:rPr>
                        <a:t>Log Loss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715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8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96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515151"/>
                          </a:solidFill>
                          <a:latin typeface="NanumSquare Regular"/>
                        </a:rPr>
                        <a:t>0.2517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58" cmpd="sng" algn="ctr" cap="flat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861" cmpd="sng" algn="ctr" cap="flat">
                      <a:solidFill>
                        <a:srgbClr val="8888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4100" y="3505200"/>
            <a:ext cx="7239000" cy="6083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98500" y="685800"/>
            <a:ext cx="10287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AACBE9"/>
                </a:solidFill>
                <a:latin typeface="Pretendard Medium"/>
              </a:rPr>
              <a:t>03.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500" y="1638300"/>
            <a:ext cx="2476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초기</a:t>
            </a:r>
            <a:r>
              <a:rPr lang="en-US" sz="4200" b="false" i="false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63BA"/>
                </a:solidFill>
                <a:ea typeface="Pretendard Bold"/>
              </a:rPr>
              <a:t>모델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42600" y="1778000"/>
            <a:ext cx="7073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SemiBold"/>
              </a:rPr>
              <a:t>2. GradientBoostingClassifier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